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72" r:id="rId5"/>
    <p:sldId id="265" r:id="rId6"/>
    <p:sldId id="275" r:id="rId7"/>
    <p:sldId id="273" r:id="rId8"/>
    <p:sldId id="274" r:id="rId9"/>
    <p:sldId id="266" r:id="rId10"/>
    <p:sldId id="267" r:id="rId11"/>
    <p:sldId id="269" r:id="rId12"/>
    <p:sldId id="270" r:id="rId13"/>
    <p:sldId id="277" r:id="rId14"/>
    <p:sldId id="27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0DF-FC9A-4032-A0D3-E6C5639663A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5918-A991-41CE-B9F5-9C869D3E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0DF-FC9A-4032-A0D3-E6C5639663A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5918-A991-41CE-B9F5-9C869D3E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0DF-FC9A-4032-A0D3-E6C5639663A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5918-A991-41CE-B9F5-9C869D3E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0DF-FC9A-4032-A0D3-E6C5639663A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5918-A991-41CE-B9F5-9C869D3E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3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0DF-FC9A-4032-A0D3-E6C5639663A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5918-A991-41CE-B9F5-9C869D3E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4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0DF-FC9A-4032-A0D3-E6C5639663A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5918-A991-41CE-B9F5-9C869D3E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7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0DF-FC9A-4032-A0D3-E6C5639663A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5918-A991-41CE-B9F5-9C869D3E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2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0DF-FC9A-4032-A0D3-E6C5639663A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5918-A991-41CE-B9F5-9C869D3E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5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0DF-FC9A-4032-A0D3-E6C5639663A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5918-A991-41CE-B9F5-9C869D3E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7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0DF-FC9A-4032-A0D3-E6C5639663A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5918-A991-41CE-B9F5-9C869D3E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2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0DF-FC9A-4032-A0D3-E6C5639663A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5918-A991-41CE-B9F5-9C869D3E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6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A0DF-FC9A-4032-A0D3-E6C5639663A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5918-A991-41CE-B9F5-9C869D3E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t="9785" r="1153" b="3713"/>
          <a:stretch/>
        </p:blipFill>
        <p:spPr>
          <a:xfrm>
            <a:off x="4910017" y="140205"/>
            <a:ext cx="2698519" cy="206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82723" y="2814464"/>
            <a:ext cx="8202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3000"/>
              </a:spcAft>
            </a:pPr>
            <a:r>
              <a:rPr lang="fa-I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راهنمای پایگاه 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Proquest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86897" y="4347394"/>
            <a:ext cx="7269048" cy="12827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1003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a-IR" sz="3600" b="1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>
              <a:defRPr/>
            </a:pPr>
            <a:r>
              <a:rPr lang="fa-IR" sz="3600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فاطمه رفیعی نسب</a:t>
            </a:r>
          </a:p>
          <a:p>
            <a:pPr algn="ctr">
              <a:defRPr/>
            </a:pPr>
            <a:r>
              <a:rPr lang="fa-IR" sz="3600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کارشناس اشتراک  پایگاه های کتابخانه مرکزی دانشگاه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  <a:p>
            <a:pPr algn="ctr" defTabSz="914112">
              <a:defRPr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9333" y="645789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latin typeface="Vazir" panose="020B0603030804020204" pitchFamily="34" charset="-78"/>
                <a:cs typeface="Vazir" panose="020B0603030804020204" pitchFamily="34" charset="-78"/>
              </a:rPr>
              <a:t>آذر  1402</a:t>
            </a:r>
            <a:endParaRPr lang="en-US" sz="20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214331" y="471328"/>
            <a:ext cx="5288280" cy="11131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خروجی های پایگاه</a:t>
            </a:r>
            <a:endParaRPr lang="fa-IR" sz="32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245" y="2014899"/>
            <a:ext cx="7296222" cy="393786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088" r="53486"/>
          <a:stretch/>
        </p:blipFill>
        <p:spPr>
          <a:xfrm>
            <a:off x="3988585" y="2777559"/>
            <a:ext cx="2343976" cy="987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73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753" y="1825625"/>
            <a:ext cx="10086493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214331" y="471328"/>
            <a:ext cx="5288280" cy="11131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مشاهده متن کامل مدارک</a:t>
            </a:r>
            <a:endParaRPr lang="fa-IR" sz="32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4334" y="6311900"/>
            <a:ext cx="10058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با کلیک روی عنوان مدرک بازیابی شده می توانید به متن کامل آن دسترسی داشته باشید.</a:t>
            </a:r>
            <a:endParaRPr lang="en-US" dirty="0">
              <a:solidFill>
                <a:schemeClr val="bg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80479" y="1825625"/>
            <a:ext cx="450376" cy="453551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Callout 8"/>
          <p:cNvSpPr/>
          <p:nvPr/>
        </p:nvSpPr>
        <p:spPr>
          <a:xfrm>
            <a:off x="8619732" y="612458"/>
            <a:ext cx="1766213" cy="1113155"/>
          </a:xfrm>
          <a:prstGeom prst="down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دسترسی به متن کامل مقاله</a:t>
            </a:r>
            <a:endParaRPr lang="en-US" sz="16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751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33" y="1690688"/>
            <a:ext cx="10646267" cy="4476362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187035" y="311271"/>
            <a:ext cx="5288280" cy="11131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دسترسی به گزینه های خروجی و ذخیره </a:t>
            </a:r>
            <a:endParaRPr lang="fa-IR" sz="32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034091" y="2442949"/>
            <a:ext cx="450376" cy="36849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Callout 7"/>
          <p:cNvSpPr/>
          <p:nvPr/>
        </p:nvSpPr>
        <p:spPr>
          <a:xfrm>
            <a:off x="10376172" y="1229782"/>
            <a:ext cx="1766213" cy="1113155"/>
          </a:xfrm>
          <a:prstGeom prst="down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گزینه های خروجی</a:t>
            </a:r>
            <a:endParaRPr lang="en-US" sz="16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21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187035" y="311271"/>
            <a:ext cx="5288280" cy="11131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دسترسی به گزینه های خروجی و ذخیره </a:t>
            </a:r>
            <a:endParaRPr lang="fa-IR" sz="32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1621737"/>
            <a:ext cx="88392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88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753" y="1825625"/>
            <a:ext cx="10086493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214331" y="471328"/>
            <a:ext cx="5288280" cy="11131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منابع پیشنهادی مرتبط با مدرک بازیابی شده</a:t>
            </a:r>
            <a:endParaRPr lang="fa-IR" sz="32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4334" y="6311900"/>
            <a:ext cx="10058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در سمت راست مدرک، امکان مشاهده منابع مرتبط و پشنهادی با موضوع مورد جستجوی شما وجود دارد.</a:t>
            </a:r>
            <a:endParaRPr lang="en-US" dirty="0">
              <a:solidFill>
                <a:schemeClr val="bg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211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bg1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  <a:cs typeface="_MRT_Khodkar" panose="00000700000000000000" pitchFamily="2" charset="-78"/>
              </a:rPr>
              <a:t>Use &amp; Enjoy</a:t>
            </a:r>
            <a:endParaRPr lang="en-US" sz="7200" b="1" dirty="0">
              <a:solidFill>
                <a:schemeClr val="bg1"/>
              </a:solidFill>
              <a:latin typeface="MingLiU_HKSCS-ExtB" panose="02020500000000000000" pitchFamily="18" charset="-120"/>
              <a:ea typeface="MingLiU_HKSCS-ExtB" panose="02020500000000000000" pitchFamily="18" charset="-120"/>
              <a:cs typeface="_MRT_Khodka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en-US" dirty="0" smtClean="0">
                <a:cs typeface="B Zar" panose="00000400000000000000" pitchFamily="2" charset="-78"/>
              </a:rPr>
              <a:t>Proquest </a:t>
            </a:r>
            <a:r>
              <a:rPr lang="fa-IR" dirty="0" smtClean="0">
                <a:cs typeface="B Zar" panose="00000400000000000000" pitchFamily="2" charset="-78"/>
              </a:rPr>
              <a:t>یک سرویس الکترونیکی به هم پیوسته است و محتوای آن را، پایان نامه ها، سخنرانی ها، مقالات،</a:t>
            </a:r>
          </a:p>
          <a:p>
            <a:pPr marL="0" indent="0" algn="just" rtl="1">
              <a:buNone/>
            </a:pPr>
            <a:r>
              <a:rPr lang="fa-IR" dirty="0" smtClean="0">
                <a:cs typeface="B Zar" panose="00000400000000000000" pitchFamily="2" charset="-78"/>
              </a:rPr>
              <a:t>نشریات علمی و گزارش ها تشکیل می دهند.</a:t>
            </a:r>
            <a:endParaRPr lang="en-US" dirty="0" smtClean="0"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r>
              <a:rPr lang="en-US" dirty="0" smtClean="0">
                <a:cs typeface="B Zar" panose="00000400000000000000" pitchFamily="2" charset="-78"/>
              </a:rPr>
              <a:t>Proquest </a:t>
            </a:r>
            <a:r>
              <a:rPr lang="fa-IR" dirty="0" smtClean="0">
                <a:cs typeface="B Zar" panose="00000400000000000000" pitchFamily="2" charset="-78"/>
              </a:rPr>
              <a:t>در واقع مجموعه ای از پایگاه های اطلاعاتی است که پوشش موضوعی آن شامل علوم پزشکی،</a:t>
            </a:r>
            <a:r>
              <a:rPr lang="en-US" dirty="0" smtClean="0">
                <a:cs typeface="B Zar" panose="00000400000000000000" pitchFamily="2" charset="-78"/>
              </a:rPr>
              <a:t> </a:t>
            </a:r>
            <a:r>
              <a:rPr lang="fa-IR" dirty="0" smtClean="0">
                <a:cs typeface="B Zar" panose="00000400000000000000" pitchFamily="2" charset="-78"/>
              </a:rPr>
              <a:t>علوم مهندسی، علوم اجتماعی، هنر، تجارت، تاریخ، زبان و ادبیات می باشد. این پایگاه از سال 1983به جمع آوری، سازماندهی و توزیع اطلاعات برای دسترسی محققان، پژوهشگران و کتابداران در سراسر دنیا پرداخته است و مقالات نشریات علمی، پایان نامه ها، سخنرانی ها، گزارش ها و ... را به صورت چکیده و تمام متن ارائه می دهد.</a:t>
            </a:r>
            <a:endParaRPr lang="fa-IR" dirty="0" smtClean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0299" y="205474"/>
            <a:ext cx="4241800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Proquest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endParaRPr lang="fa-I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2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7054" y="183193"/>
            <a:ext cx="5288280" cy="1113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40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دسترسی به </a:t>
            </a:r>
            <a:r>
              <a:rPr lang="en-US" sz="40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Proquest</a:t>
            </a:r>
            <a:endParaRPr lang="fa-IR" sz="14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279" y="1414145"/>
            <a:ext cx="8113881" cy="435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65334" y="3246119"/>
            <a:ext cx="1487606" cy="2290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65870" y="5883280"/>
            <a:ext cx="10860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cs typeface="B Zar" panose="00000400000000000000" pitchFamily="2" charset="-78"/>
              </a:rPr>
              <a:t>در پورتال کتابخانه مرکزی به آدرس </a:t>
            </a:r>
            <a:r>
              <a:rPr lang="en-US" sz="2400" dirty="0" smtClean="0">
                <a:cs typeface="B Zar" panose="00000400000000000000" pitchFamily="2" charset="-78"/>
              </a:rPr>
              <a:t> centrallib.ajums.ac.ir</a:t>
            </a:r>
            <a:r>
              <a:rPr lang="fa-IR" sz="2400" dirty="0" smtClean="0">
                <a:cs typeface="B Zar" panose="00000400000000000000" pitchFamily="2" charset="-78"/>
              </a:rPr>
              <a:t> روی گزینه پایگاه های اطلاعاتی کلیک کنید.</a:t>
            </a:r>
            <a:endParaRPr lang="fa-IR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2219"/>
            <a:ext cx="14573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8559" y="122692"/>
            <a:ext cx="5288280" cy="1113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40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دسترسی به </a:t>
            </a:r>
            <a:r>
              <a:rPr lang="en-US" sz="40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Proquest</a:t>
            </a:r>
            <a:endParaRPr lang="fa-IR" sz="14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910" b="8804"/>
          <a:stretch/>
        </p:blipFill>
        <p:spPr>
          <a:xfrm>
            <a:off x="2234330" y="1423569"/>
            <a:ext cx="8256737" cy="4207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4822" y="5748932"/>
            <a:ext cx="10860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>
                <a:cs typeface="B Zar" panose="00000400000000000000" pitchFamily="2" charset="-78"/>
              </a:rPr>
              <a:t>در این قسمت بر روی لوگوی </a:t>
            </a:r>
            <a:r>
              <a:rPr lang="en-US" sz="2400" dirty="0" smtClean="0">
                <a:cs typeface="B Zar" panose="00000400000000000000" pitchFamily="2" charset="-78"/>
              </a:rPr>
              <a:t>Proquest</a:t>
            </a:r>
            <a:r>
              <a:rPr lang="fa-IR" sz="2400" dirty="0" smtClean="0">
                <a:cs typeface="B Zar" panose="00000400000000000000" pitchFamily="2" charset="-78"/>
              </a:rPr>
              <a:t>کلیک کنید.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13320" y="3512116"/>
            <a:ext cx="899160" cy="96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9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874044"/>
            <a:ext cx="11687175" cy="4219575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131705" y="471328"/>
            <a:ext cx="5288280" cy="11131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40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صفحه نخست </a:t>
            </a:r>
            <a:r>
              <a:rPr lang="en-US" sz="40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Proquest</a:t>
            </a:r>
            <a:endParaRPr lang="fa-IR" sz="14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125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874044"/>
            <a:ext cx="11687175" cy="4219575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131705" y="471328"/>
            <a:ext cx="5288280" cy="11131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40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صفحه نخست </a:t>
            </a:r>
            <a:r>
              <a:rPr lang="en-US" sz="40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Proquest</a:t>
            </a:r>
            <a:endParaRPr lang="fa-IR" sz="14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1037230" y="4435522"/>
            <a:ext cx="1282889" cy="682388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همه منابع</a:t>
            </a:r>
            <a:endParaRPr lang="en-US" sz="16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275462" y="3985146"/>
            <a:ext cx="873457" cy="586854"/>
          </a:xfrm>
          <a:prstGeom prst="down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مجلات</a:t>
            </a:r>
            <a:endParaRPr lang="en-US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4315863" y="3985146"/>
            <a:ext cx="873457" cy="586854"/>
          </a:xfrm>
          <a:prstGeom prst="down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کتاب‌ها</a:t>
            </a:r>
            <a:endParaRPr lang="en-US" sz="16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5289680" y="3970183"/>
            <a:ext cx="1214650" cy="667425"/>
          </a:xfrm>
          <a:prstGeom prst="down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چندرسانه‌ای</a:t>
            </a:r>
            <a:endParaRPr lang="en-US" sz="16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6705050" y="3959166"/>
            <a:ext cx="1214650" cy="667425"/>
          </a:xfrm>
          <a:prstGeom prst="downArrowCallou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پایان نامه</a:t>
            </a:r>
            <a:endParaRPr lang="en-US" sz="16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939" y="6300430"/>
            <a:ext cx="11464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یکی از ویژگی‌های این پایگاه امکان جستجو و بازیابی </a:t>
            </a:r>
            <a:r>
              <a:rPr lang="fa-IR" b="1" dirty="0" smtClean="0">
                <a:solidFill>
                  <a:srgbClr val="FF0000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پایان نامه های بین المللی </a:t>
            </a:r>
            <a:r>
              <a:rPr lang="fa-IR" dirty="0" smtClean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است.</a:t>
            </a:r>
            <a:endParaRPr lang="en-US" dirty="0">
              <a:solidFill>
                <a:schemeClr val="bg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175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131705" y="471328"/>
            <a:ext cx="5288280" cy="11131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جستجو و مشاهده نتایج</a:t>
            </a:r>
            <a:endParaRPr lang="fa-IR" sz="32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319" y="1951631"/>
            <a:ext cx="11464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ابتدا کلید واژه  و یا عبارت مورد نظر را داخل جعبه جستجو وارد نموده با انتخاب گزینه </a:t>
            </a:r>
            <a:r>
              <a:rPr lang="en-US" dirty="0" smtClean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Search </a:t>
            </a:r>
            <a:r>
              <a:rPr lang="fa-IR" dirty="0" smtClean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فرآیند جستجو آغاز می گردد.</a:t>
            </a:r>
            <a:endParaRPr lang="en-US" dirty="0">
              <a:solidFill>
                <a:schemeClr val="bg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549" y="2659299"/>
            <a:ext cx="8238272" cy="36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3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131705" y="471328"/>
            <a:ext cx="5288280" cy="11131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صفحه نتایج</a:t>
            </a:r>
            <a:endParaRPr lang="fa-IR" sz="32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89" y="1681778"/>
            <a:ext cx="8887678" cy="44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6975"/>
            <a:ext cx="145732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52" y="1638083"/>
            <a:ext cx="3162300" cy="4010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225" y="2609850"/>
            <a:ext cx="2867025" cy="3667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723" y="3767137"/>
            <a:ext cx="2981325" cy="280035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391752" y="25944"/>
            <a:ext cx="5288280" cy="11131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فیلترهای پایگاه</a:t>
            </a:r>
            <a:endParaRPr lang="fa-IR" sz="3200" b="1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4133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301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MingLiU_HKSCS-ExtB</vt:lpstr>
      <vt:lpstr>_MRT_Khodkar</vt:lpstr>
      <vt:lpstr>Arial</vt:lpstr>
      <vt:lpstr>B Zar</vt:lpstr>
      <vt:lpstr>Calibri</vt:lpstr>
      <vt:lpstr>Calibri Light</vt:lpstr>
      <vt:lpstr>IranNastaliq</vt:lpstr>
      <vt:lpstr>Times New Roman</vt:lpstr>
      <vt:lpstr>Vazir</vt:lpstr>
      <vt:lpstr>Office Theme</vt:lpstr>
      <vt:lpstr>PowerPoint Presentation</vt:lpstr>
      <vt:lpstr>PowerPoint Presentation</vt:lpstr>
      <vt:lpstr>دسترسی به Proquest</vt:lpstr>
      <vt:lpstr>دسترسی به Proquest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moavenat</dc:creator>
  <cp:lastModifiedBy>moavenat</cp:lastModifiedBy>
  <cp:revision>16</cp:revision>
  <dcterms:created xsi:type="dcterms:W3CDTF">2023-12-04T07:18:24Z</dcterms:created>
  <dcterms:modified xsi:type="dcterms:W3CDTF">2023-12-04T09:03:42Z</dcterms:modified>
</cp:coreProperties>
</file>